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7310E5-B007-43DA-A9D5-1C12ED1E517A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BF2640-5027-4EA8-B6C3-DE93384703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212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21819EC-7CA2-441E-9466-F8724C62163D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</a:rPr>
              <a:t>Notes: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A high oral bacterial load results in more acid production.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Frequent feedings allow less time for remineralization.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Poor oral hygiene increases plague and allows sugar to remain longer.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312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961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27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404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112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637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966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648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521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03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363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E30C-E504-4632-B859-AC7C1CBDE285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2A86-2867-4C1E-96BF-BD9517D09D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43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467428"/>
            <a:ext cx="7662864" cy="1582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Lactobacilli  </a:t>
            </a:r>
            <a:r>
              <a:rPr lang="en-US" sz="4800" dirty="0" smtClean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with  its impact </a:t>
            </a:r>
            <a:r>
              <a:rPr lang="en-US" sz="4800" dirty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in oral </a:t>
            </a:r>
            <a:r>
              <a:rPr lang="en-US" sz="4800" dirty="0" smtClean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cavity</a:t>
            </a:r>
            <a:endParaRPr lang="ar-SA" sz="4800" dirty="0" smtClean="0">
              <a:solidFill>
                <a:srgbClr val="FF0000"/>
              </a:solidFill>
              <a:latin typeface="Baskerville Old Face" pitchFamily="18" charset="0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114" y="4581213"/>
            <a:ext cx="711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002060"/>
              </a:solidFill>
              <a:latin typeface="Arial Rounded MT Bold" pitchFamily="34" charset="0"/>
              <a:cs typeface="Andalus" pitchFamily="18" charset="-78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Lecturer  </a:t>
            </a:r>
            <a:r>
              <a:rPr lang="en-US" dirty="0" err="1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Reham</a:t>
            </a:r>
            <a:r>
              <a:rPr lang="en-US" dirty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 M.M. AL-</a:t>
            </a:r>
            <a:r>
              <a:rPr lang="en-US" dirty="0" err="1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Mosawi</a:t>
            </a:r>
            <a:endParaRPr lang="en-US" dirty="0">
              <a:solidFill>
                <a:srgbClr val="002060"/>
              </a:solidFill>
              <a:latin typeface="Arial Rounded MT Bold" pitchFamily="34" charset="0"/>
              <a:cs typeface="Andalus" pitchFamily="18" charset="-78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Medical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Microbiology (Bacteriology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)</a:t>
            </a:r>
          </a:p>
          <a:p>
            <a:pPr algn="ctr"/>
            <a:endParaRPr lang="en-US" dirty="0" smtClean="0">
              <a:solidFill>
                <a:srgbClr val="002060"/>
              </a:solidFill>
              <a:latin typeface="Arial Rounded MT Bold" pitchFamily="34" charset="0"/>
              <a:cs typeface="Andalus" pitchFamily="18" charset="-78"/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Lec.Part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 2</a:t>
            </a:r>
            <a:endParaRPr lang="en-US" dirty="0">
              <a:solidFill>
                <a:srgbClr val="002060"/>
              </a:solidFill>
              <a:latin typeface="Arial Rounded MT Bold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7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343"/>
            <a:ext cx="8229600" cy="511265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2800" dirty="0"/>
              <a:t>Subsequent </a:t>
            </a:r>
            <a:r>
              <a:rPr lang="en-US" sz="2800" dirty="0" smtClean="0"/>
              <a:t>researches have </a:t>
            </a:r>
            <a:r>
              <a:rPr lang="en-US" sz="2800" dirty="0"/>
              <a:t>shown that they are associated more with carious dentine and the  advancing front of caries lesions rather than with </a:t>
            </a:r>
            <a:r>
              <a:rPr lang="en-US" sz="2800" dirty="0" smtClean="0"/>
              <a:t>the </a:t>
            </a:r>
            <a:r>
              <a:rPr lang="en-US" sz="2800" dirty="0"/>
              <a:t>initiation of the disease</a:t>
            </a:r>
            <a:r>
              <a:rPr lang="en-US" sz="2800" dirty="0" smtClean="0"/>
              <a:t>.                                    </a:t>
            </a:r>
          </a:p>
          <a:p>
            <a:pPr algn="just">
              <a:lnSpc>
                <a:spcPct val="80000"/>
              </a:lnSpc>
            </a:pPr>
            <a:endParaRPr lang="en-US" sz="2800" dirty="0"/>
          </a:p>
          <a:p>
            <a:pPr algn="just">
              <a:lnSpc>
                <a:spcPct val="80000"/>
              </a:lnSpc>
            </a:pPr>
            <a:r>
              <a:rPr lang="en-US" sz="2800" dirty="0" smtClean="0"/>
              <a:t>                                              </a:t>
            </a:r>
            <a:endParaRPr lang="en-US" sz="2800" dirty="0"/>
          </a:p>
          <a:p>
            <a:pPr algn="l">
              <a:lnSpc>
                <a:spcPct val="80000"/>
              </a:lnSpc>
            </a:pPr>
            <a:r>
              <a:rPr lang="en-US" dirty="0"/>
              <a:t>Usually lactobacilli comprise less than 1% of the total cultivable </a:t>
            </a:r>
            <a:r>
              <a:rPr lang="en-US" dirty="0" err="1"/>
              <a:t>microflora</a:t>
            </a:r>
            <a:r>
              <a:rPr lang="en-US" dirty="0"/>
              <a:t>. However, </a:t>
            </a:r>
            <a:r>
              <a:rPr lang="en-US" dirty="0" smtClean="0"/>
              <a:t>their  </a:t>
            </a:r>
            <a:r>
              <a:rPr lang="en-US" dirty="0"/>
              <a:t>proportions and prevalence may increase at advanced caries lesions both </a:t>
            </a:r>
            <a:r>
              <a:rPr lang="en-US" dirty="0" smtClean="0"/>
              <a:t>of the </a:t>
            </a:r>
            <a:r>
              <a:rPr lang="en-US" dirty="0"/>
              <a:t>enamel and of the root surface.</a:t>
            </a:r>
            <a:br>
              <a:rPr lang="en-US" dirty="0"/>
            </a:b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169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0493227B-24DB-4220-8C60-131341BC344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Etiology and Pathophysiology, continued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40115"/>
            <a:ext cx="8077200" cy="3352800"/>
          </a:xfrm>
        </p:spPr>
        <p:txBody>
          <a:bodyPr/>
          <a:lstStyle/>
          <a:p>
            <a:pPr marL="342900" indent="-342900" eaLnBrk="1" hangingPunct="1"/>
            <a:endParaRPr lang="en-US" dirty="0" smtClean="0"/>
          </a:p>
          <a:p>
            <a:pPr marL="342900" indent="-342900" algn="l" eaLnBrk="1" hangingPunct="1"/>
            <a:r>
              <a:rPr lang="en-US" sz="2000" dirty="0" smtClean="0"/>
              <a:t>The following factors contribute to demineralization: </a:t>
            </a:r>
            <a:br>
              <a:rPr lang="en-US" sz="2000" dirty="0" smtClean="0"/>
            </a:br>
            <a:r>
              <a:rPr lang="en-US" sz="2000" dirty="0" smtClean="0"/>
              <a:t>  </a:t>
            </a:r>
          </a:p>
          <a:p>
            <a:pPr marL="342900" indent="-342900" algn="l" eaLnBrk="1" hangingPunct="1">
              <a:buFont typeface="Wingdings" pitchFamily="2" charset="2"/>
              <a:buChar char="l"/>
            </a:pPr>
            <a:r>
              <a:rPr lang="en-US" sz="2000" dirty="0" smtClean="0"/>
              <a:t>High cariogenic bacterial load </a:t>
            </a:r>
          </a:p>
          <a:p>
            <a:pPr marL="342900" indent="-342900" algn="l" eaLnBrk="1" hangingPunct="1">
              <a:buFont typeface="Wingdings" pitchFamily="2" charset="2"/>
              <a:buChar char="l"/>
            </a:pPr>
            <a:r>
              <a:rPr lang="en-US" sz="2000" dirty="0" smtClean="0"/>
              <a:t>Frequent feedings  </a:t>
            </a:r>
          </a:p>
          <a:p>
            <a:pPr marL="342900" indent="-342900" algn="l" eaLnBrk="1" hangingPunct="1">
              <a:buFont typeface="Wingdings" pitchFamily="2" charset="2"/>
              <a:buChar char="l"/>
            </a:pPr>
            <a:r>
              <a:rPr lang="en-US" sz="2000" dirty="0" smtClean="0"/>
              <a:t>Poor oral hygiene </a:t>
            </a:r>
          </a:p>
          <a:p>
            <a:pPr marL="342900" indent="-342900" algn="l" eaLnBrk="1" hangingPunct="1">
              <a:buFont typeface="Wingdings" pitchFamily="2" charset="2"/>
              <a:buChar char="l"/>
            </a:pPr>
            <a:r>
              <a:rPr lang="en-US" sz="2000" dirty="0" smtClean="0"/>
              <a:t>Decreased saliva production  </a:t>
            </a:r>
          </a:p>
        </p:txBody>
      </p:sp>
    </p:spTree>
    <p:extLst>
      <p:ext uri="{BB962C8B-B14F-4D97-AF65-F5344CB8AC3E}">
        <p14:creationId xmlns:p14="http://schemas.microsoft.com/office/powerpoint/2010/main" val="35826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Fig. </a:t>
            </a:r>
            <a:r>
              <a:rPr lang="en-US" sz="2400" dirty="0" smtClean="0">
                <a:cs typeface="Times New Roman" pitchFamily="18" charset="0"/>
              </a:rPr>
              <a:t>10:  </a:t>
            </a:r>
            <a:r>
              <a:rPr lang="en-US" sz="2400" dirty="0"/>
              <a:t>Dental caries</a:t>
            </a:r>
          </a:p>
        </p:txBody>
      </p:sp>
      <p:pic>
        <p:nvPicPr>
          <p:cNvPr id="102403" name="Picture 3" descr="13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523999"/>
            <a:ext cx="6616700" cy="489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5238"/>
            <a:ext cx="9145587" cy="4214812"/>
          </a:xfrm>
          <a:noFill/>
        </p:spPr>
      </p:pic>
    </p:spTree>
    <p:extLst>
      <p:ext uri="{BB962C8B-B14F-4D97-AF65-F5344CB8AC3E}">
        <p14:creationId xmlns:p14="http://schemas.microsoft.com/office/powerpoint/2010/main" val="13772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biology-lactobaciili-and-its-impact-in-oral-cavity-17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95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221467"/>
            <a:ext cx="4093029" cy="393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3" y="1221467"/>
            <a:ext cx="4416426" cy="393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4828" y="5384577"/>
            <a:ext cx="2739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Childhood"</a:t>
            </a:r>
          </a:p>
          <a:p>
            <a:r>
              <a:rPr lang="en-US" b="1" dirty="0"/>
              <a:t>Caries"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5607519" y="5360573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Root caries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549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biology-lactobaciili-and-its-impact-in-oral-cavity-19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" b="700"/>
          <a:stretch>
            <a:fillRect/>
          </a:stretch>
        </p:blipFill>
        <p:spPr>
          <a:xfrm>
            <a:off x="0" y="0"/>
            <a:ext cx="9144000" cy="6769100"/>
          </a:xfrm>
        </p:spPr>
      </p:pic>
    </p:spTree>
    <p:extLst>
      <p:ext uri="{BB962C8B-B14F-4D97-AF65-F5344CB8AC3E}">
        <p14:creationId xmlns:p14="http://schemas.microsoft.com/office/powerpoint/2010/main" val="864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630488" y="3244850"/>
            <a:ext cx="388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Lucida Calligraphy" pitchFamily="66" charset="0"/>
              </a:rPr>
              <a:t>Thank you!</a:t>
            </a:r>
            <a:endParaRPr lang="ru-RU" sz="480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145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Etiology and Pathophysiology, continued</vt:lpstr>
      <vt:lpstr>Fig. 10:  Dental caries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al-eman</dc:creator>
  <cp:lastModifiedBy>al-eman</cp:lastModifiedBy>
  <cp:revision>1</cp:revision>
  <dcterms:created xsi:type="dcterms:W3CDTF">2018-12-19T06:53:49Z</dcterms:created>
  <dcterms:modified xsi:type="dcterms:W3CDTF">2018-12-19T06:59:55Z</dcterms:modified>
</cp:coreProperties>
</file>